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9" r:id="rId4"/>
  </p:sldMasterIdLst>
  <p:notesMasterIdLst>
    <p:notesMasterId r:id="rId17"/>
  </p:notesMasterIdLst>
  <p:handoutMasterIdLst>
    <p:handoutMasterId r:id="rId18"/>
  </p:handoutMasterIdLst>
  <p:sldIdLst>
    <p:sldId id="256" r:id="rId5"/>
    <p:sldId id="292" r:id="rId6"/>
    <p:sldId id="266" r:id="rId7"/>
    <p:sldId id="295" r:id="rId8"/>
    <p:sldId id="283" r:id="rId9"/>
    <p:sldId id="297" r:id="rId10"/>
    <p:sldId id="298" r:id="rId11"/>
    <p:sldId id="300" r:id="rId12"/>
    <p:sldId id="301" r:id="rId13"/>
    <p:sldId id="302" r:id="rId14"/>
    <p:sldId id="303" r:id="rId15"/>
    <p:sldId id="304"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5359"/>
    <a:srgbClr val="969FA7"/>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12C8C85-51F0-491E-9774-3900AFEF0FD7}">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5388" autoAdjust="0"/>
  </p:normalViewPr>
  <p:slideViewPr>
    <p:cSldViewPr snapToGrid="0" showGuides="1">
      <p:cViewPr varScale="1">
        <p:scale>
          <a:sx n="74" d="100"/>
          <a:sy n="74" d="100"/>
        </p:scale>
        <p:origin x="1176" y="294"/>
      </p:cViewPr>
      <p:guideLst/>
    </p:cSldViewPr>
  </p:slideViewPr>
  <p:outlineViewPr>
    <p:cViewPr>
      <p:scale>
        <a:sx n="33" d="100"/>
        <a:sy n="33" d="100"/>
      </p:scale>
      <p:origin x="0" y="-4982"/>
    </p:cViewPr>
  </p:outlineViewPr>
  <p:notesTextViewPr>
    <p:cViewPr>
      <p:scale>
        <a:sx n="1" d="1"/>
        <a:sy n="1" d="1"/>
      </p:scale>
      <p:origin x="0" y="0"/>
    </p:cViewPr>
  </p:notesTextViewPr>
  <p:sorterViewPr>
    <p:cViewPr varScale="1">
      <p:scale>
        <a:sx n="100" d="100"/>
        <a:sy n="100" d="100"/>
      </p:scale>
      <p:origin x="0" y="-1757"/>
    </p:cViewPr>
  </p:sorterViewPr>
  <p:notesViewPr>
    <p:cSldViewPr snapToGrid="0">
      <p:cViewPr varScale="1">
        <p:scale>
          <a:sx n="58" d="100"/>
          <a:sy n="58" d="100"/>
        </p:scale>
        <p:origin x="3240"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4C3C3A6-B337-4D83-9CDB-B9C35780FF7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1C79A68-3D73-4695-8C1E-3CDBCB536D0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B97C6B7-F63D-48F8-8C65-A57506B0F13B}" type="datetimeFigureOut">
              <a:rPr lang="en-US" smtClean="0"/>
              <a:t>9/12/2025</a:t>
            </a:fld>
            <a:endParaRPr lang="en-US" dirty="0"/>
          </a:p>
        </p:txBody>
      </p:sp>
      <p:sp>
        <p:nvSpPr>
          <p:cNvPr id="4" name="Footer Placeholder 3">
            <a:extLst>
              <a:ext uri="{FF2B5EF4-FFF2-40B4-BE49-F238E27FC236}">
                <a16:creationId xmlns:a16="http://schemas.microsoft.com/office/drawing/2014/main" id="{3CF5045C-A7CE-41D4-85C5-0E9ACEEF9B2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59ABD0F-F8EA-4B9F-8647-FC7D4AE3D83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4AB78DD-9481-4863-BCCC-946573546DA1}" type="slidenum">
              <a:rPr lang="en-US" smtClean="0"/>
              <a:t>‹#›</a:t>
            </a:fld>
            <a:endParaRPr lang="en-US" dirty="0"/>
          </a:p>
        </p:txBody>
      </p:sp>
    </p:spTree>
    <p:extLst>
      <p:ext uri="{BB962C8B-B14F-4D97-AF65-F5344CB8AC3E}">
        <p14:creationId xmlns:p14="http://schemas.microsoft.com/office/powerpoint/2010/main" val="5850403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09A0FA-2191-4F92-A1E4-6EB4598AC4EC}" type="datetimeFigureOut">
              <a:rPr lang="en-US" smtClean="0"/>
              <a:t>9/12/2025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3359F2-43EF-4812-9DC0-98C0B1A40681}" type="slidenum">
              <a:rPr lang="en-US" smtClean="0"/>
              <a:t>‹#›</a:t>
            </a:fld>
            <a:endParaRPr lang="en-US" dirty="0"/>
          </a:p>
        </p:txBody>
      </p:sp>
    </p:spTree>
    <p:extLst>
      <p:ext uri="{BB962C8B-B14F-4D97-AF65-F5344CB8AC3E}">
        <p14:creationId xmlns:p14="http://schemas.microsoft.com/office/powerpoint/2010/main" val="470111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1</a:t>
            </a:fld>
            <a:endParaRPr lang="en-US" dirty="0"/>
          </a:p>
        </p:txBody>
      </p:sp>
    </p:spTree>
    <p:extLst>
      <p:ext uri="{BB962C8B-B14F-4D97-AF65-F5344CB8AC3E}">
        <p14:creationId xmlns:p14="http://schemas.microsoft.com/office/powerpoint/2010/main" val="1983523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2</a:t>
            </a:fld>
            <a:endParaRPr lang="en-US" dirty="0"/>
          </a:p>
        </p:txBody>
      </p:sp>
    </p:spTree>
    <p:extLst>
      <p:ext uri="{BB962C8B-B14F-4D97-AF65-F5344CB8AC3E}">
        <p14:creationId xmlns:p14="http://schemas.microsoft.com/office/powerpoint/2010/main" val="972850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3</a:t>
            </a:fld>
            <a:endParaRPr lang="en-US" dirty="0"/>
          </a:p>
        </p:txBody>
      </p:sp>
    </p:spTree>
    <p:extLst>
      <p:ext uri="{BB962C8B-B14F-4D97-AF65-F5344CB8AC3E}">
        <p14:creationId xmlns:p14="http://schemas.microsoft.com/office/powerpoint/2010/main" val="39465740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4</a:t>
            </a:fld>
            <a:endParaRPr lang="en-US" dirty="0"/>
          </a:p>
        </p:txBody>
      </p:sp>
    </p:spTree>
    <p:extLst>
      <p:ext uri="{BB962C8B-B14F-4D97-AF65-F5344CB8AC3E}">
        <p14:creationId xmlns:p14="http://schemas.microsoft.com/office/powerpoint/2010/main" val="1039793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5</a:t>
            </a:fld>
            <a:endParaRPr lang="en-US" dirty="0"/>
          </a:p>
        </p:txBody>
      </p:sp>
    </p:spTree>
    <p:extLst>
      <p:ext uri="{BB962C8B-B14F-4D97-AF65-F5344CB8AC3E}">
        <p14:creationId xmlns:p14="http://schemas.microsoft.com/office/powerpoint/2010/main" val="1657027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r>
              <a:rPr lang="en-US"/>
              <a:t>20XX</a:t>
            </a:r>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7666156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20XX</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0873301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r>
              <a:rPr lang="en-US"/>
              <a:t>20XX</a:t>
            </a:r>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039887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1937252-EACE-4232-855F-5C47E3F8B087}"/>
              </a:ext>
            </a:extLst>
          </p:cNvPr>
          <p:cNvSpPr>
            <a:spLocks noGrp="1"/>
          </p:cNvSpPr>
          <p:nvPr>
            <p:ph type="ctrTitle" hasCustomPrompt="1"/>
          </p:nvPr>
        </p:nvSpPr>
        <p:spPr>
          <a:xfrm>
            <a:off x="457200" y="1070901"/>
            <a:ext cx="11265407" cy="1499616"/>
          </a:xfrm>
        </p:spPr>
        <p:txBody>
          <a:bodyPr>
            <a:noAutofit/>
          </a:bodyPr>
          <a:lstStyle>
            <a:lvl1pPr>
              <a:defRPr/>
            </a:lvl1pPr>
          </a:lstStyle>
          <a:p>
            <a:r>
              <a:rPr lang="en-US" dirty="0"/>
              <a:t>Click to add title</a:t>
            </a:r>
          </a:p>
        </p:txBody>
      </p:sp>
      <p:sp>
        <p:nvSpPr>
          <p:cNvPr id="25" name="Picture Placeholder 24">
            <a:extLst>
              <a:ext uri="{FF2B5EF4-FFF2-40B4-BE49-F238E27FC236}">
                <a16:creationId xmlns:a16="http://schemas.microsoft.com/office/drawing/2014/main" id="{CBA6DBC1-39A1-48A6-8B81-3CD966D06E81}"/>
              </a:ext>
            </a:extLst>
          </p:cNvPr>
          <p:cNvSpPr>
            <a:spLocks noGrp="1"/>
          </p:cNvSpPr>
          <p:nvPr>
            <p:ph type="pic" sz="quarter" idx="13" hasCustomPrompt="1"/>
          </p:nvPr>
        </p:nvSpPr>
        <p:spPr>
          <a:xfrm>
            <a:off x="448055" y="3103684"/>
            <a:ext cx="11274551" cy="3287971"/>
          </a:xfrm>
          <a:solidFill>
            <a:schemeClr val="accent2"/>
          </a:solidFill>
        </p:spPr>
        <p:txBody>
          <a:bodyPr anchor="t" anchorCtr="0">
            <a:normAutofit/>
          </a:bodyPr>
          <a:lstStyle>
            <a:lvl1pPr marL="0" indent="0" algn="ctr">
              <a:buNone/>
              <a:defRPr/>
            </a:lvl1pPr>
          </a:lstStyle>
          <a:p>
            <a:r>
              <a:rPr lang="en-US" dirty="0"/>
              <a:t>Click to add picture</a:t>
            </a:r>
          </a:p>
        </p:txBody>
      </p:sp>
    </p:spTree>
    <p:extLst>
      <p:ext uri="{BB962C8B-B14F-4D97-AF65-F5344CB8AC3E}">
        <p14:creationId xmlns:p14="http://schemas.microsoft.com/office/powerpoint/2010/main" val="22281959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926BD44-2224-46FF-A4E7-9C9FFE19726B}"/>
              </a:ext>
            </a:extLst>
          </p:cNvPr>
          <p:cNvSpPr>
            <a:spLocks noGrp="1"/>
          </p:cNvSpPr>
          <p:nvPr>
            <p:ph type="title"/>
          </p:nvPr>
        </p:nvSpPr>
        <p:spPr>
          <a:xfrm>
            <a:off x="457200" y="640079"/>
            <a:ext cx="3657600" cy="2100851"/>
          </a:xfrm>
        </p:spPr>
        <p:txBody>
          <a:bodyPr>
            <a:noAutofit/>
          </a:bodyPr>
          <a:lstStyle>
            <a:lvl1pPr>
              <a:defRPr/>
            </a:lvl1pPr>
          </a:lstStyle>
          <a:p>
            <a:r>
              <a:rPr lang="en-US"/>
              <a:t>Click to edit Master title style</a:t>
            </a:r>
            <a:endParaRPr lang="en-US" dirty="0"/>
          </a:p>
        </p:txBody>
      </p:sp>
      <p:sp>
        <p:nvSpPr>
          <p:cNvPr id="2" name="Content Placeholder 5">
            <a:extLst>
              <a:ext uri="{FF2B5EF4-FFF2-40B4-BE49-F238E27FC236}">
                <a16:creationId xmlns:a16="http://schemas.microsoft.com/office/drawing/2014/main" id="{FC87D77D-2EA4-028B-1ACF-E1120CE8F0E0}"/>
              </a:ext>
            </a:extLst>
          </p:cNvPr>
          <p:cNvSpPr>
            <a:spLocks noGrp="1"/>
          </p:cNvSpPr>
          <p:nvPr>
            <p:ph sz="quarter" idx="4" hasCustomPrompt="1"/>
          </p:nvPr>
        </p:nvSpPr>
        <p:spPr>
          <a:xfrm>
            <a:off x="457201" y="2862470"/>
            <a:ext cx="3657600" cy="3510898"/>
          </a:xfrm>
        </p:spPr>
        <p:txBody>
          <a:bodyPr anchor="t" anchorCtr="0">
            <a:normAutofit/>
          </a:bodyPr>
          <a:lstStyle>
            <a:lvl1pPr marL="0" indent="0">
              <a:buNone/>
              <a:defRPr/>
            </a:lvl1pPr>
          </a:lstStyle>
          <a:p>
            <a:pPr lvl="0"/>
            <a:r>
              <a:rPr lang="en-US" dirty="0"/>
              <a:t>Click to add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icture Placeholder 3">
            <a:extLst>
              <a:ext uri="{FF2B5EF4-FFF2-40B4-BE49-F238E27FC236}">
                <a16:creationId xmlns:a16="http://schemas.microsoft.com/office/drawing/2014/main" id="{CCFA45C0-9EBE-13AF-9B5D-9D5F4BF223E0}"/>
              </a:ext>
            </a:extLst>
          </p:cNvPr>
          <p:cNvSpPr>
            <a:spLocks noGrp="1"/>
          </p:cNvSpPr>
          <p:nvPr>
            <p:ph type="pic" sz="quarter" idx="13" hasCustomPrompt="1"/>
          </p:nvPr>
        </p:nvSpPr>
        <p:spPr>
          <a:xfrm>
            <a:off x="4242815" y="640080"/>
            <a:ext cx="7491984" cy="5751576"/>
          </a:xfrm>
          <a:custGeom>
            <a:avLst/>
            <a:gdLst>
              <a:gd name="connsiteX0" fmla="*/ 3800341 w 7491984"/>
              <a:gd name="connsiteY0" fmla="*/ 0 h 5751576"/>
              <a:gd name="connsiteX1" fmla="*/ 7491984 w 7491984"/>
              <a:gd name="connsiteY1" fmla="*/ 0 h 5751576"/>
              <a:gd name="connsiteX2" fmla="*/ 7491984 w 7491984"/>
              <a:gd name="connsiteY2" fmla="*/ 5751576 h 5751576"/>
              <a:gd name="connsiteX3" fmla="*/ 3800341 w 7491984"/>
              <a:gd name="connsiteY3" fmla="*/ 5751576 h 5751576"/>
              <a:gd name="connsiteX4" fmla="*/ 0 w 7491984"/>
              <a:gd name="connsiteY4" fmla="*/ 0 h 5751576"/>
              <a:gd name="connsiteX5" fmla="*/ 3696432 w 7491984"/>
              <a:gd name="connsiteY5" fmla="*/ 0 h 5751576"/>
              <a:gd name="connsiteX6" fmla="*/ 3696432 w 7491984"/>
              <a:gd name="connsiteY6" fmla="*/ 5751576 h 5751576"/>
              <a:gd name="connsiteX7" fmla="*/ 0 w 7491984"/>
              <a:gd name="connsiteY7" fmla="*/ 5751576 h 5751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91984" h="5751576">
                <a:moveTo>
                  <a:pt x="3800341" y="0"/>
                </a:moveTo>
                <a:lnTo>
                  <a:pt x="7491984" y="0"/>
                </a:lnTo>
                <a:lnTo>
                  <a:pt x="7491984" y="5751576"/>
                </a:lnTo>
                <a:lnTo>
                  <a:pt x="3800341" y="5751576"/>
                </a:lnTo>
                <a:close/>
                <a:moveTo>
                  <a:pt x="0" y="0"/>
                </a:moveTo>
                <a:lnTo>
                  <a:pt x="3696432" y="0"/>
                </a:lnTo>
                <a:lnTo>
                  <a:pt x="3696432" y="5751576"/>
                </a:lnTo>
                <a:lnTo>
                  <a:pt x="0" y="5751576"/>
                </a:lnTo>
                <a:close/>
              </a:path>
            </a:pathLst>
          </a:custGeom>
          <a:solidFill>
            <a:schemeClr val="accent2"/>
          </a:solidFill>
        </p:spPr>
        <p:txBody>
          <a:bodyPr wrap="square" anchor="t" anchorCtr="0">
            <a:noAutofit/>
          </a:bodyPr>
          <a:lstStyle>
            <a:lvl1pPr marL="0" indent="0" algn="ctr">
              <a:buNone/>
              <a:defRPr/>
            </a:lvl1pPr>
          </a:lstStyle>
          <a:p>
            <a:r>
              <a:rPr lang="en-US" dirty="0"/>
              <a:t>Click to add picture</a:t>
            </a:r>
          </a:p>
        </p:txBody>
      </p:sp>
      <p:sp>
        <p:nvSpPr>
          <p:cNvPr id="9" name="Date Placeholder 8">
            <a:extLst>
              <a:ext uri="{FF2B5EF4-FFF2-40B4-BE49-F238E27FC236}">
                <a16:creationId xmlns:a16="http://schemas.microsoft.com/office/drawing/2014/main" id="{D5DDC5FA-EEDB-898F-533E-4094ADA899B9}"/>
              </a:ext>
            </a:extLst>
          </p:cNvPr>
          <p:cNvSpPr>
            <a:spLocks noGrp="1"/>
          </p:cNvSpPr>
          <p:nvPr>
            <p:ph type="dt" sz="half" idx="15"/>
          </p:nvPr>
        </p:nvSpPr>
        <p:spPr/>
        <p:txBody>
          <a:bodyPr/>
          <a:lstStyle/>
          <a:p>
            <a:r>
              <a:rPr lang="en-US"/>
              <a:t>20XX</a:t>
            </a:r>
            <a:endParaRPr lang="en-US" dirty="0"/>
          </a:p>
        </p:txBody>
      </p:sp>
      <p:sp>
        <p:nvSpPr>
          <p:cNvPr id="12" name="Footer Placeholder 11">
            <a:extLst>
              <a:ext uri="{FF2B5EF4-FFF2-40B4-BE49-F238E27FC236}">
                <a16:creationId xmlns:a16="http://schemas.microsoft.com/office/drawing/2014/main" id="{E79B0359-4B55-D899-E584-A8E6B2ED9123}"/>
              </a:ext>
            </a:extLst>
          </p:cNvPr>
          <p:cNvSpPr>
            <a:spLocks noGrp="1"/>
          </p:cNvSpPr>
          <p:nvPr>
            <p:ph type="ftr" sz="quarter" idx="16"/>
          </p:nvPr>
        </p:nvSpPr>
        <p:spPr/>
        <p:txBody>
          <a:bodyPr/>
          <a:lstStyle/>
          <a:p>
            <a:endParaRPr lang="en-US" dirty="0"/>
          </a:p>
        </p:txBody>
      </p:sp>
      <p:sp>
        <p:nvSpPr>
          <p:cNvPr id="13" name="Slide Number Placeholder 12">
            <a:extLst>
              <a:ext uri="{FF2B5EF4-FFF2-40B4-BE49-F238E27FC236}">
                <a16:creationId xmlns:a16="http://schemas.microsoft.com/office/drawing/2014/main" id="{6B916D02-76FE-EAED-CC51-A50448811F7D}"/>
              </a:ext>
            </a:extLst>
          </p:cNvPr>
          <p:cNvSpPr>
            <a:spLocks noGrp="1"/>
          </p:cNvSpPr>
          <p:nvPr>
            <p:ph type="sldNum" sz="quarter" idx="17"/>
          </p:nvPr>
        </p:nvSpPr>
        <p:spPr>
          <a:xfrm>
            <a:off x="10682289" y="6423914"/>
            <a:ext cx="1052510"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034173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ection Break">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E787D40-90B5-470E-95A2-784F1CB479C9}"/>
              </a:ext>
            </a:extLst>
          </p:cNvPr>
          <p:cNvSpPr>
            <a:spLocks noGrp="1"/>
          </p:cNvSpPr>
          <p:nvPr>
            <p:ph type="ctrTitle" hasCustomPrompt="1"/>
          </p:nvPr>
        </p:nvSpPr>
        <p:spPr>
          <a:xfrm>
            <a:off x="449580" y="4423702"/>
            <a:ext cx="11292839" cy="1550378"/>
          </a:xfrm>
        </p:spPr>
        <p:txBody>
          <a:bodyPr>
            <a:noAutofit/>
          </a:bodyPr>
          <a:lstStyle>
            <a:lvl1pPr algn="ctr">
              <a:defRPr/>
            </a:lvl1pPr>
          </a:lstStyle>
          <a:p>
            <a:r>
              <a:rPr lang="en-US" dirty="0"/>
              <a:t>Click to add title</a:t>
            </a:r>
          </a:p>
        </p:txBody>
      </p:sp>
      <p:sp>
        <p:nvSpPr>
          <p:cNvPr id="3" name="Picture Placeholder 2">
            <a:extLst>
              <a:ext uri="{FF2B5EF4-FFF2-40B4-BE49-F238E27FC236}">
                <a16:creationId xmlns:a16="http://schemas.microsoft.com/office/drawing/2014/main" id="{D528BC27-38F1-47F3-EC35-7DD8B88A7533}"/>
              </a:ext>
            </a:extLst>
          </p:cNvPr>
          <p:cNvSpPr>
            <a:spLocks noGrp="1"/>
          </p:cNvSpPr>
          <p:nvPr>
            <p:ph type="pic" sz="quarter" idx="13" hasCustomPrompt="1"/>
          </p:nvPr>
        </p:nvSpPr>
        <p:spPr>
          <a:xfrm>
            <a:off x="449580" y="705104"/>
            <a:ext cx="11292840" cy="3643376"/>
          </a:xfrm>
          <a:custGeom>
            <a:avLst/>
            <a:gdLst>
              <a:gd name="connsiteX0" fmla="*/ 7593576 w 11292840"/>
              <a:gd name="connsiteY0" fmla="*/ 0 h 3643376"/>
              <a:gd name="connsiteX1" fmla="*/ 11292840 w 11292840"/>
              <a:gd name="connsiteY1" fmla="*/ 0 h 3643376"/>
              <a:gd name="connsiteX2" fmla="*/ 11292840 w 11292840"/>
              <a:gd name="connsiteY2" fmla="*/ 3643376 h 3643376"/>
              <a:gd name="connsiteX3" fmla="*/ 7593576 w 11292840"/>
              <a:gd name="connsiteY3" fmla="*/ 3643376 h 3643376"/>
              <a:gd name="connsiteX4" fmla="*/ 0 w 11292840"/>
              <a:gd name="connsiteY4" fmla="*/ 0 h 3643376"/>
              <a:gd name="connsiteX5" fmla="*/ 7489667 w 11292840"/>
              <a:gd name="connsiteY5" fmla="*/ 0 h 3643376"/>
              <a:gd name="connsiteX6" fmla="*/ 7489667 w 11292840"/>
              <a:gd name="connsiteY6" fmla="*/ 3643376 h 3643376"/>
              <a:gd name="connsiteX7" fmla="*/ 0 w 11292840"/>
              <a:gd name="connsiteY7" fmla="*/ 3643376 h 364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292840" h="3643376">
                <a:moveTo>
                  <a:pt x="7593576" y="0"/>
                </a:moveTo>
                <a:lnTo>
                  <a:pt x="11292840" y="0"/>
                </a:lnTo>
                <a:lnTo>
                  <a:pt x="11292840" y="3643376"/>
                </a:lnTo>
                <a:lnTo>
                  <a:pt x="7593576" y="3643376"/>
                </a:lnTo>
                <a:close/>
                <a:moveTo>
                  <a:pt x="0" y="0"/>
                </a:moveTo>
                <a:lnTo>
                  <a:pt x="7489667" y="0"/>
                </a:lnTo>
                <a:lnTo>
                  <a:pt x="7489667" y="3643376"/>
                </a:lnTo>
                <a:lnTo>
                  <a:pt x="0" y="3643376"/>
                </a:lnTo>
                <a:close/>
              </a:path>
            </a:pathLst>
          </a:custGeom>
          <a:solidFill>
            <a:schemeClr val="accent2"/>
          </a:solidFill>
        </p:spPr>
        <p:txBody>
          <a:bodyPr wrap="square" anchor="t">
            <a:noAutofit/>
          </a:bodyPr>
          <a:lstStyle>
            <a:lvl1pPr marL="0" indent="0" algn="ctr">
              <a:buNone/>
              <a:defRPr/>
            </a:lvl1pPr>
          </a:lstStyle>
          <a:p>
            <a:pPr marL="0" marR="0" lvl="0" indent="0" algn="ctr"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dirty="0"/>
              <a:t>Click to add picture</a:t>
            </a:r>
          </a:p>
          <a:p>
            <a:endParaRPr lang="en-US" dirty="0"/>
          </a:p>
        </p:txBody>
      </p:sp>
    </p:spTree>
    <p:extLst>
      <p:ext uri="{BB962C8B-B14F-4D97-AF65-F5344CB8AC3E}">
        <p14:creationId xmlns:p14="http://schemas.microsoft.com/office/powerpoint/2010/main" val="6253343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 subtitle + pictur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72C41-A024-2F33-1F04-21E003FA7291}"/>
              </a:ext>
            </a:extLst>
          </p:cNvPr>
          <p:cNvSpPr>
            <a:spLocks noGrp="1"/>
          </p:cNvSpPr>
          <p:nvPr>
            <p:ph type="ctrTitle"/>
          </p:nvPr>
        </p:nvSpPr>
        <p:spPr>
          <a:xfrm>
            <a:off x="436882" y="629920"/>
            <a:ext cx="3606800" cy="2809240"/>
          </a:xfrm>
        </p:spPr>
        <p:txBody>
          <a:bodyPr anchor="b">
            <a:noAutofit/>
          </a:bodyPr>
          <a:lstStyle>
            <a:lvl1pPr algn="l">
              <a:defRPr sz="2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473BC2DF-9C2A-052C-AD2C-0A8ABAA50374}"/>
              </a:ext>
            </a:extLst>
          </p:cNvPr>
          <p:cNvSpPr>
            <a:spLocks noGrp="1"/>
          </p:cNvSpPr>
          <p:nvPr>
            <p:ph type="subTitle" idx="1"/>
          </p:nvPr>
        </p:nvSpPr>
        <p:spPr>
          <a:xfrm>
            <a:off x="436881" y="3698240"/>
            <a:ext cx="3606800" cy="2271076"/>
          </a:xfrm>
        </p:spPr>
        <p:txBody>
          <a:bodyPr anchor="t">
            <a:no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C0070940-5919-2C95-2278-32E50BF14DD1}"/>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1957D599-49CF-19FE-6D86-C5EDB765F41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8931DF1-1C8D-86B9-BFDD-098FFC00FDC2}"/>
              </a:ext>
            </a:extLst>
          </p:cNvPr>
          <p:cNvSpPr>
            <a:spLocks noGrp="1"/>
          </p:cNvSpPr>
          <p:nvPr>
            <p:ph type="sldNum" sz="quarter" idx="12"/>
          </p:nvPr>
        </p:nvSpPr>
        <p:spPr>
          <a:xfrm>
            <a:off x="10702608" y="6423914"/>
            <a:ext cx="1052510" cy="365125"/>
          </a:xfrm>
        </p:spPr>
        <p:txBody>
          <a:bodyPr/>
          <a:lstStyle/>
          <a:p>
            <a:fld id="{CBD12358-51D2-46B3-9BDE-DF29528B9454}" type="slidenum">
              <a:rPr lang="en-US" smtClean="0"/>
              <a:t>‹#›</a:t>
            </a:fld>
            <a:endParaRPr lang="en-US" dirty="0"/>
          </a:p>
        </p:txBody>
      </p:sp>
      <p:sp>
        <p:nvSpPr>
          <p:cNvPr id="9" name="Picture Placeholder 8">
            <a:extLst>
              <a:ext uri="{FF2B5EF4-FFF2-40B4-BE49-F238E27FC236}">
                <a16:creationId xmlns:a16="http://schemas.microsoft.com/office/drawing/2014/main" id="{454FD2A1-D363-7C44-2A72-54E8B397D31A}"/>
              </a:ext>
            </a:extLst>
          </p:cNvPr>
          <p:cNvSpPr>
            <a:spLocks noGrp="1"/>
          </p:cNvSpPr>
          <p:nvPr>
            <p:ph type="pic" sz="quarter" idx="13"/>
          </p:nvPr>
        </p:nvSpPr>
        <p:spPr>
          <a:xfrm>
            <a:off x="4236720" y="650240"/>
            <a:ext cx="7518398" cy="5713918"/>
          </a:xfrm>
          <a:custGeom>
            <a:avLst/>
            <a:gdLst>
              <a:gd name="connsiteX0" fmla="*/ 3806436 w 7518398"/>
              <a:gd name="connsiteY0" fmla="*/ 4479475 h 5713918"/>
              <a:gd name="connsiteX1" fmla="*/ 7518398 w 7518398"/>
              <a:gd name="connsiteY1" fmla="*/ 4479475 h 5713918"/>
              <a:gd name="connsiteX2" fmla="*/ 7518398 w 7518398"/>
              <a:gd name="connsiteY2" fmla="*/ 5713918 h 5713918"/>
              <a:gd name="connsiteX3" fmla="*/ 3806436 w 7518398"/>
              <a:gd name="connsiteY3" fmla="*/ 5713918 h 5713918"/>
              <a:gd name="connsiteX4" fmla="*/ 0 w 7518398"/>
              <a:gd name="connsiteY4" fmla="*/ 4479475 h 5713918"/>
              <a:gd name="connsiteX5" fmla="*/ 3702527 w 7518398"/>
              <a:gd name="connsiteY5" fmla="*/ 4479475 h 5713918"/>
              <a:gd name="connsiteX6" fmla="*/ 3702527 w 7518398"/>
              <a:gd name="connsiteY6" fmla="*/ 5713918 h 5713918"/>
              <a:gd name="connsiteX7" fmla="*/ 0 w 7518398"/>
              <a:gd name="connsiteY7" fmla="*/ 5713918 h 5713918"/>
              <a:gd name="connsiteX8" fmla="*/ 3806436 w 7518398"/>
              <a:gd name="connsiteY8" fmla="*/ 0 h 5713918"/>
              <a:gd name="connsiteX9" fmla="*/ 7518398 w 7518398"/>
              <a:gd name="connsiteY9" fmla="*/ 0 h 5713918"/>
              <a:gd name="connsiteX10" fmla="*/ 7518398 w 7518398"/>
              <a:gd name="connsiteY10" fmla="*/ 4379183 h 5713918"/>
              <a:gd name="connsiteX11" fmla="*/ 3806436 w 7518398"/>
              <a:gd name="connsiteY11" fmla="*/ 4379183 h 5713918"/>
              <a:gd name="connsiteX12" fmla="*/ 0 w 7518398"/>
              <a:gd name="connsiteY12" fmla="*/ 0 h 5713918"/>
              <a:gd name="connsiteX13" fmla="*/ 3702527 w 7518398"/>
              <a:gd name="connsiteY13" fmla="*/ 0 h 5713918"/>
              <a:gd name="connsiteX14" fmla="*/ 3702527 w 7518398"/>
              <a:gd name="connsiteY14" fmla="*/ 4379183 h 5713918"/>
              <a:gd name="connsiteX15" fmla="*/ 0 w 7518398"/>
              <a:gd name="connsiteY15" fmla="*/ 4379183 h 571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18398" h="5713918">
                <a:moveTo>
                  <a:pt x="3806436" y="4479475"/>
                </a:moveTo>
                <a:lnTo>
                  <a:pt x="7518398" y="4479475"/>
                </a:lnTo>
                <a:lnTo>
                  <a:pt x="7518398" y="5713918"/>
                </a:lnTo>
                <a:lnTo>
                  <a:pt x="3806436" y="5713918"/>
                </a:lnTo>
                <a:close/>
                <a:moveTo>
                  <a:pt x="0" y="4479475"/>
                </a:moveTo>
                <a:lnTo>
                  <a:pt x="3702527" y="4479475"/>
                </a:lnTo>
                <a:lnTo>
                  <a:pt x="3702527" y="5713918"/>
                </a:lnTo>
                <a:lnTo>
                  <a:pt x="0" y="5713918"/>
                </a:lnTo>
                <a:close/>
                <a:moveTo>
                  <a:pt x="3806436" y="0"/>
                </a:moveTo>
                <a:lnTo>
                  <a:pt x="7518398" y="0"/>
                </a:lnTo>
                <a:lnTo>
                  <a:pt x="7518398" y="4379183"/>
                </a:lnTo>
                <a:lnTo>
                  <a:pt x="3806436" y="4379183"/>
                </a:lnTo>
                <a:close/>
                <a:moveTo>
                  <a:pt x="0" y="0"/>
                </a:moveTo>
                <a:lnTo>
                  <a:pt x="3702527" y="0"/>
                </a:lnTo>
                <a:lnTo>
                  <a:pt x="3702527" y="4379183"/>
                </a:lnTo>
                <a:lnTo>
                  <a:pt x="0" y="4379183"/>
                </a:lnTo>
                <a:close/>
              </a:path>
            </a:pathLst>
          </a:custGeom>
          <a:solidFill>
            <a:schemeClr val="accent2"/>
          </a:solidFill>
        </p:spPr>
        <p:txBody>
          <a:bodyPr wrap="square" anchor="t">
            <a:noAutofit/>
          </a:bodyPr>
          <a:lstStyle/>
          <a:p>
            <a:r>
              <a:rPr lang="en-US"/>
              <a:t>Click icon to add picture</a:t>
            </a:r>
            <a:endParaRPr lang="en-US" dirty="0"/>
          </a:p>
        </p:txBody>
      </p:sp>
    </p:spTree>
    <p:extLst>
      <p:ext uri="{BB962C8B-B14F-4D97-AF65-F5344CB8AC3E}">
        <p14:creationId xmlns:p14="http://schemas.microsoft.com/office/powerpoint/2010/main" val="37357795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72C41-A024-2F33-1F04-21E003FA7291}"/>
              </a:ext>
            </a:extLst>
          </p:cNvPr>
          <p:cNvSpPr>
            <a:spLocks noGrp="1"/>
          </p:cNvSpPr>
          <p:nvPr>
            <p:ph type="ctrTitle"/>
          </p:nvPr>
        </p:nvSpPr>
        <p:spPr>
          <a:xfrm>
            <a:off x="1524000" y="1143000"/>
            <a:ext cx="9144000" cy="2585720"/>
          </a:xfrm>
        </p:spPr>
        <p:txBody>
          <a:bodyPr anchor="b">
            <a:noAutofit/>
          </a:bodyPr>
          <a:lstStyle>
            <a:lvl1pPr algn="ctr">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473BC2DF-9C2A-052C-AD2C-0A8ABAA50374}"/>
              </a:ext>
            </a:extLst>
          </p:cNvPr>
          <p:cNvSpPr>
            <a:spLocks noGrp="1"/>
          </p:cNvSpPr>
          <p:nvPr>
            <p:ph type="subTitle" idx="1"/>
          </p:nvPr>
        </p:nvSpPr>
        <p:spPr>
          <a:xfrm>
            <a:off x="1524000" y="3799840"/>
            <a:ext cx="9144000" cy="2052320"/>
          </a:xfrm>
        </p:spPr>
        <p:txBody>
          <a:bodyPr anchor="t">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129685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r>
              <a:rPr lang="en-US"/>
              <a:t>20XX</a:t>
            </a:r>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59575358"/>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r>
              <a:rPr lang="en-US"/>
              <a:t>20XX</a:t>
            </a:r>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20148966"/>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20XX</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5861492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20XX</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7491554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20XX</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32975325"/>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20XX</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23201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r>
              <a:rPr lang="en-US"/>
              <a:t>20XX</a:t>
            </a:r>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49890775"/>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20XX</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4586436"/>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r>
              <a:rPr lang="en-US"/>
              <a:t>20XX</a:t>
            </a:r>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7" name="Group 6">
            <a:extLst>
              <a:ext uri="{FF2B5EF4-FFF2-40B4-BE49-F238E27FC236}">
                <a16:creationId xmlns:a16="http://schemas.microsoft.com/office/drawing/2014/main" id="{E457D222-120F-E222-DE7E-B44B0BC1863F}"/>
              </a:ext>
            </a:extLst>
          </p:cNvPr>
          <p:cNvGrpSpPr/>
          <p:nvPr userDrawn="1"/>
        </p:nvGrpSpPr>
        <p:grpSpPr>
          <a:xfrm>
            <a:off x="428696" y="482137"/>
            <a:ext cx="11301155" cy="81191"/>
            <a:chOff x="428696" y="482137"/>
            <a:chExt cx="11301155" cy="81191"/>
          </a:xfrm>
        </p:grpSpPr>
        <p:sp>
          <p:nvSpPr>
            <p:cNvPr id="8" name="Rectangle 7">
              <a:extLst>
                <a:ext uri="{FF2B5EF4-FFF2-40B4-BE49-F238E27FC236}">
                  <a16:creationId xmlns:a16="http://schemas.microsoft.com/office/drawing/2014/main" id="{09DF259B-1168-B954-21F8-A08A3C462F3C}"/>
                </a:ext>
              </a:extLst>
            </p:cNvPr>
            <p:cNvSpPr/>
            <p:nvPr/>
          </p:nvSpPr>
          <p:spPr>
            <a:xfrm flipV="1">
              <a:off x="428696" y="482137"/>
              <a:ext cx="3703321" cy="81191"/>
            </a:xfrm>
            <a:prstGeom prst="rect">
              <a:avLst/>
            </a:prstGeom>
            <a:solidFill>
              <a:schemeClr val="accent3"/>
            </a:solidFill>
            <a:ln w="539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FB5A595C-AA3A-9D82-01BB-7810CE5F7A5E}"/>
                </a:ext>
              </a:extLst>
            </p:cNvPr>
            <p:cNvSpPr/>
            <p:nvPr/>
          </p:nvSpPr>
          <p:spPr>
            <a:xfrm flipV="1">
              <a:off x="4235926" y="482137"/>
              <a:ext cx="3703321" cy="81191"/>
            </a:xfrm>
            <a:prstGeom prst="rect">
              <a:avLst/>
            </a:prstGeom>
            <a:solidFill>
              <a:schemeClr val="accent1"/>
            </a:solidFill>
            <a:ln w="539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1178CB63-8F78-566B-8120-9DC73FB7B23B}"/>
                </a:ext>
              </a:extLst>
            </p:cNvPr>
            <p:cNvSpPr/>
            <p:nvPr/>
          </p:nvSpPr>
          <p:spPr>
            <a:xfrm flipV="1">
              <a:off x="8026530" y="482137"/>
              <a:ext cx="3703321" cy="81191"/>
            </a:xfrm>
            <a:prstGeom prst="rect">
              <a:avLst/>
            </a:prstGeom>
            <a:solidFill>
              <a:schemeClr val="accent4"/>
            </a:solidFill>
            <a:ln w="539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10910551"/>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 id="2147483811" r:id="rId12"/>
    <p:sldLayoutId id="2147483812" r:id="rId13"/>
    <p:sldLayoutId id="2147483813" r:id="rId14"/>
    <p:sldLayoutId id="2147483814" r:id="rId15"/>
    <p:sldLayoutId id="2147483816" r:id="rId16"/>
  </p:sldLayoutIdLst>
  <p:hf sldNum="0" hdr="0" ftr="0" dt="0"/>
  <p:txStyles>
    <p:titleStyle>
      <a:lvl1pPr algn="l" defTabSz="457200" rtl="0" eaLnBrk="1" latinLnBrk="0" hangingPunct="1">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6.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79F0267-9D1C-BDA9-A152-B01CD379FC92}"/>
              </a:ext>
            </a:extLst>
          </p:cNvPr>
          <p:cNvSpPr>
            <a:spLocks noGrp="1"/>
          </p:cNvSpPr>
          <p:nvPr>
            <p:ph type="ctrTitle"/>
          </p:nvPr>
        </p:nvSpPr>
        <p:spPr/>
        <p:txBody>
          <a:bodyPr/>
          <a:lstStyle/>
          <a:p>
            <a:r>
              <a:rPr lang="en-US" dirty="0"/>
              <a:t>Intelligent Health  - Lets Chat </a:t>
            </a:r>
          </a:p>
        </p:txBody>
      </p:sp>
      <p:pic>
        <p:nvPicPr>
          <p:cNvPr id="10" name="Picture Placeholder 9" descr="A stethoscope on a clipboard">
            <a:extLst>
              <a:ext uri="{FF2B5EF4-FFF2-40B4-BE49-F238E27FC236}">
                <a16:creationId xmlns:a16="http://schemas.microsoft.com/office/drawing/2014/main" id="{CC4B82FA-2EA0-5319-6B9C-8D78349FCB09}"/>
              </a:ext>
            </a:extLst>
          </p:cNvPr>
          <p:cNvPicPr>
            <a:picLocks noGrp="1" noChangeAspect="1"/>
          </p:cNvPicPr>
          <p:nvPr>
            <p:ph type="pic" sz="quarter" idx="13"/>
          </p:nvPr>
        </p:nvPicPr>
        <p:blipFill rotWithShape="1">
          <a:blip r:embed="rId3"/>
          <a:srcRect t="28164" b="28164"/>
          <a:stretch/>
        </p:blipFill>
        <p:spPr/>
      </p:pic>
      <p:pic>
        <p:nvPicPr>
          <p:cNvPr id="3" name="Picture 2">
            <a:extLst>
              <a:ext uri="{FF2B5EF4-FFF2-40B4-BE49-F238E27FC236}">
                <a16:creationId xmlns:a16="http://schemas.microsoft.com/office/drawing/2014/main" id="{D34C79AF-C9CF-5CC3-11AA-B978CFFE191F}"/>
              </a:ext>
            </a:extLst>
          </p:cNvPr>
          <p:cNvPicPr>
            <a:picLocks noChangeAspect="1"/>
          </p:cNvPicPr>
          <p:nvPr/>
        </p:nvPicPr>
        <p:blipFill>
          <a:blip r:embed="rId4"/>
          <a:stretch>
            <a:fillRect/>
          </a:stretch>
        </p:blipFill>
        <p:spPr>
          <a:xfrm>
            <a:off x="212371" y="1010971"/>
            <a:ext cx="2829320" cy="809738"/>
          </a:xfrm>
          <a:prstGeom prst="rect">
            <a:avLst/>
          </a:prstGeom>
        </p:spPr>
      </p:pic>
    </p:spTree>
    <p:extLst>
      <p:ext uri="{BB962C8B-B14F-4D97-AF65-F5344CB8AC3E}">
        <p14:creationId xmlns:p14="http://schemas.microsoft.com/office/powerpoint/2010/main" val="1039759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26268-7E74-C52C-68D1-8BAABC1935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0A1EA0-8C0C-994B-11ED-D98EE55277AA}"/>
              </a:ext>
            </a:extLst>
          </p:cNvPr>
          <p:cNvSpPr>
            <a:spLocks noGrp="1"/>
          </p:cNvSpPr>
          <p:nvPr>
            <p:ph type="title"/>
          </p:nvPr>
        </p:nvSpPr>
        <p:spPr>
          <a:xfrm>
            <a:off x="581192" y="702156"/>
            <a:ext cx="11029616" cy="598610"/>
          </a:xfrm>
        </p:spPr>
        <p:txBody>
          <a:bodyPr/>
          <a:lstStyle/>
          <a:p>
            <a:r>
              <a:rPr lang="en-US" dirty="0"/>
              <a:t>For THE COMMUNITY</a:t>
            </a:r>
          </a:p>
        </p:txBody>
      </p:sp>
      <p:sp>
        <p:nvSpPr>
          <p:cNvPr id="10" name="TextBox 9">
            <a:extLst>
              <a:ext uri="{FF2B5EF4-FFF2-40B4-BE49-F238E27FC236}">
                <a16:creationId xmlns:a16="http://schemas.microsoft.com/office/drawing/2014/main" id="{90A044CC-0B2D-9A1A-488E-BD7741572961}"/>
              </a:ext>
            </a:extLst>
          </p:cNvPr>
          <p:cNvSpPr txBox="1"/>
          <p:nvPr/>
        </p:nvSpPr>
        <p:spPr>
          <a:xfrm>
            <a:off x="491040" y="1918952"/>
            <a:ext cx="10829490" cy="2308324"/>
          </a:xfrm>
          <a:prstGeom prst="rect">
            <a:avLst/>
          </a:prstGeom>
          <a:noFill/>
        </p:spPr>
        <p:txBody>
          <a:bodyPr wrap="square" rtlCol="0">
            <a:spAutoFit/>
          </a:bodyPr>
          <a:lstStyle/>
          <a:p>
            <a:r>
              <a:rPr lang="en-US" sz="2400" dirty="0" err="1"/>
              <a:t>WellTellai</a:t>
            </a:r>
            <a:r>
              <a:rPr lang="en-US" sz="2400" dirty="0"/>
              <a:t> is your trusted health assistant that helps you discover what care is available in your region and which treatments are working best. By pointing you toward proven best practices and highlighting community health insights, it makes complex information easy to understand. You can ask </a:t>
            </a:r>
            <a:r>
              <a:rPr lang="en-US" sz="2400" dirty="0" err="1"/>
              <a:t>WellTellai</a:t>
            </a:r>
            <a:r>
              <a:rPr lang="en-US" sz="2400" dirty="0"/>
              <a:t> anything—so you feel informed, supported, and empowered to make the best decisions for yourself and your community.</a:t>
            </a:r>
          </a:p>
        </p:txBody>
      </p:sp>
    </p:spTree>
    <p:extLst>
      <p:ext uri="{BB962C8B-B14F-4D97-AF65-F5344CB8AC3E}">
        <p14:creationId xmlns:p14="http://schemas.microsoft.com/office/powerpoint/2010/main" val="1910217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7ACD91-2049-AF23-EAED-6540269698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A498CB-E7BF-CC7F-5B99-AE37C2BE31DC}"/>
              </a:ext>
            </a:extLst>
          </p:cNvPr>
          <p:cNvSpPr>
            <a:spLocks noGrp="1"/>
          </p:cNvSpPr>
          <p:nvPr>
            <p:ph type="title"/>
          </p:nvPr>
        </p:nvSpPr>
        <p:spPr>
          <a:xfrm>
            <a:off x="581192" y="702156"/>
            <a:ext cx="11029616" cy="598610"/>
          </a:xfrm>
        </p:spPr>
        <p:txBody>
          <a:bodyPr/>
          <a:lstStyle/>
          <a:p>
            <a:r>
              <a:rPr lang="en-US" dirty="0"/>
              <a:t>For DATA Scientists</a:t>
            </a:r>
          </a:p>
        </p:txBody>
      </p:sp>
      <p:sp>
        <p:nvSpPr>
          <p:cNvPr id="10" name="TextBox 9">
            <a:extLst>
              <a:ext uri="{FF2B5EF4-FFF2-40B4-BE49-F238E27FC236}">
                <a16:creationId xmlns:a16="http://schemas.microsoft.com/office/drawing/2014/main" id="{F887FAD0-35F0-1582-3206-2E64199CDA94}"/>
              </a:ext>
            </a:extLst>
          </p:cNvPr>
          <p:cNvSpPr txBox="1"/>
          <p:nvPr/>
        </p:nvSpPr>
        <p:spPr>
          <a:xfrm>
            <a:off x="491040" y="1918952"/>
            <a:ext cx="10829490" cy="2308324"/>
          </a:xfrm>
          <a:prstGeom prst="rect">
            <a:avLst/>
          </a:prstGeom>
          <a:noFill/>
        </p:spPr>
        <p:txBody>
          <a:bodyPr wrap="square" rtlCol="0">
            <a:spAutoFit/>
          </a:bodyPr>
          <a:lstStyle/>
          <a:p>
            <a:r>
              <a:rPr lang="en-US" sz="2400" dirty="0" err="1"/>
              <a:t>WellTellai</a:t>
            </a:r>
            <a:r>
              <a:rPr lang="en-US" sz="2400" dirty="0"/>
              <a:t> empowers data scientists by turning natural language questions directly into SQL, delivering rapid, precise answers from complex datasets. Beyond query translation, the platform includes advanced data science “magic functions” like PCA, feature reduction, and descriptive statistics to accelerate analysis. </a:t>
            </a:r>
            <a:r>
              <a:rPr lang="en-US" sz="2400" dirty="0" err="1"/>
              <a:t>WellTellai</a:t>
            </a:r>
            <a:r>
              <a:rPr lang="en-US" sz="2400" dirty="0"/>
              <a:t> also proposes follow-up research questions and suggests the next scientific methods to apply, helping you move faster from data to discovery.</a:t>
            </a:r>
          </a:p>
        </p:txBody>
      </p:sp>
    </p:spTree>
    <p:extLst>
      <p:ext uri="{BB962C8B-B14F-4D97-AF65-F5344CB8AC3E}">
        <p14:creationId xmlns:p14="http://schemas.microsoft.com/office/powerpoint/2010/main" val="26259146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3CAAA4-5519-0B8A-9F45-12BBE408D6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0A9B35-9DBF-078E-3E6D-D84248DB11F6}"/>
              </a:ext>
            </a:extLst>
          </p:cNvPr>
          <p:cNvSpPr>
            <a:spLocks noGrp="1"/>
          </p:cNvSpPr>
          <p:nvPr>
            <p:ph type="title"/>
          </p:nvPr>
        </p:nvSpPr>
        <p:spPr>
          <a:xfrm>
            <a:off x="581192" y="702156"/>
            <a:ext cx="11029616" cy="598610"/>
          </a:xfrm>
        </p:spPr>
        <p:txBody>
          <a:bodyPr/>
          <a:lstStyle/>
          <a:p>
            <a:r>
              <a:rPr lang="en-US" dirty="0"/>
              <a:t>For REGIONAL HEALTH Organizations </a:t>
            </a:r>
          </a:p>
        </p:txBody>
      </p:sp>
      <p:sp>
        <p:nvSpPr>
          <p:cNvPr id="10" name="TextBox 9">
            <a:extLst>
              <a:ext uri="{FF2B5EF4-FFF2-40B4-BE49-F238E27FC236}">
                <a16:creationId xmlns:a16="http://schemas.microsoft.com/office/drawing/2014/main" id="{3079A4FB-FE4F-CA98-9F6D-61DC23595E2A}"/>
              </a:ext>
            </a:extLst>
          </p:cNvPr>
          <p:cNvSpPr txBox="1"/>
          <p:nvPr/>
        </p:nvSpPr>
        <p:spPr>
          <a:xfrm>
            <a:off x="491040" y="1918952"/>
            <a:ext cx="10829490" cy="2677656"/>
          </a:xfrm>
          <a:prstGeom prst="rect">
            <a:avLst/>
          </a:prstGeom>
          <a:noFill/>
        </p:spPr>
        <p:txBody>
          <a:bodyPr wrap="square" rtlCol="0">
            <a:spAutoFit/>
          </a:bodyPr>
          <a:lstStyle/>
          <a:p>
            <a:r>
              <a:rPr lang="en-US" sz="2400" dirty="0" err="1"/>
              <a:t>WellTellai</a:t>
            </a:r>
            <a:r>
              <a:rPr lang="en-US" sz="2400" dirty="0"/>
              <a:t> enables regional health organizations to use natural language to perform advanced tasks such as epidemiology studies and community needs assessments without requiring specialized coding expertise. By integrating machine learning and other advanced analytic techniques that are typically costly, it helps uncover trends, risks, and opportunities for targeted interventions. This keeps organizations technologically advanced, under budget, and better equipped to serve the health needs of their communities.</a:t>
            </a:r>
          </a:p>
        </p:txBody>
      </p:sp>
    </p:spTree>
    <p:extLst>
      <p:ext uri="{BB962C8B-B14F-4D97-AF65-F5344CB8AC3E}">
        <p14:creationId xmlns:p14="http://schemas.microsoft.com/office/powerpoint/2010/main" val="1041854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FB23E1E4-7CB2-923B-9D41-672CB85E05DA}"/>
              </a:ext>
            </a:extLst>
          </p:cNvPr>
          <p:cNvSpPr>
            <a:spLocks noGrp="1"/>
          </p:cNvSpPr>
          <p:nvPr>
            <p:ph type="title"/>
          </p:nvPr>
        </p:nvSpPr>
        <p:spPr/>
        <p:txBody>
          <a:bodyPr/>
          <a:lstStyle/>
          <a:p>
            <a:r>
              <a:rPr lang="en-US" dirty="0"/>
              <a:t>Agenda	</a:t>
            </a:r>
          </a:p>
        </p:txBody>
      </p:sp>
      <p:sp>
        <p:nvSpPr>
          <p:cNvPr id="8" name="Content Placeholder 7">
            <a:extLst>
              <a:ext uri="{FF2B5EF4-FFF2-40B4-BE49-F238E27FC236}">
                <a16:creationId xmlns:a16="http://schemas.microsoft.com/office/drawing/2014/main" id="{1A667A9A-3428-68BE-D555-0DE1859FDF8A}"/>
              </a:ext>
            </a:extLst>
          </p:cNvPr>
          <p:cNvSpPr>
            <a:spLocks noGrp="1"/>
          </p:cNvSpPr>
          <p:nvPr>
            <p:ph sz="quarter" idx="4"/>
          </p:nvPr>
        </p:nvSpPr>
        <p:spPr/>
        <p:txBody>
          <a:bodyPr/>
          <a:lstStyle/>
          <a:p>
            <a:r>
              <a:rPr lang="en-US" dirty="0"/>
              <a:t>Chatbot Demonstration</a:t>
            </a:r>
          </a:p>
          <a:p>
            <a:r>
              <a:rPr lang="en-US" dirty="0"/>
              <a:t>Population Health Assistant</a:t>
            </a:r>
          </a:p>
          <a:p>
            <a:r>
              <a:rPr lang="en-US" dirty="0"/>
              <a:t>Predicting Disease</a:t>
            </a:r>
          </a:p>
          <a:p>
            <a:r>
              <a:rPr lang="en-US" dirty="0"/>
              <a:t>Sharing Research </a:t>
            </a:r>
          </a:p>
          <a:p>
            <a:r>
              <a:rPr lang="en-US" dirty="0"/>
              <a:t>New Insights</a:t>
            </a:r>
          </a:p>
          <a:p>
            <a:r>
              <a:rPr lang="en-US" dirty="0"/>
              <a:t>Syndromic Surveillance</a:t>
            </a:r>
          </a:p>
          <a:p>
            <a:endParaRPr lang="en-US" dirty="0"/>
          </a:p>
          <a:p>
            <a:endParaRPr lang="en-US" dirty="0"/>
          </a:p>
          <a:p>
            <a:endParaRPr lang="en-US" dirty="0"/>
          </a:p>
        </p:txBody>
      </p:sp>
      <p:pic>
        <p:nvPicPr>
          <p:cNvPr id="34" name="Picture Placeholder 21" descr="A close-up of a stethoscope">
            <a:extLst>
              <a:ext uri="{FF2B5EF4-FFF2-40B4-BE49-F238E27FC236}">
                <a16:creationId xmlns:a16="http://schemas.microsoft.com/office/drawing/2014/main" id="{63F55FD3-B051-BD22-347E-065B72C87E1C}"/>
              </a:ext>
            </a:extLst>
          </p:cNvPr>
          <p:cNvPicPr>
            <a:picLocks noGrp="1" noChangeAspect="1"/>
          </p:cNvPicPr>
          <p:nvPr>
            <p:ph type="pic" sz="quarter" idx="13"/>
          </p:nvPr>
        </p:nvPicPr>
        <p:blipFill>
          <a:blip r:embed="rId3"/>
          <a:srcRect l="148" r="148"/>
          <a:stretch/>
        </p:blipFill>
        <p:spPr/>
      </p:pic>
    </p:spTree>
    <p:extLst>
      <p:ext uri="{BB962C8B-B14F-4D97-AF65-F5344CB8AC3E}">
        <p14:creationId xmlns:p14="http://schemas.microsoft.com/office/powerpoint/2010/main" val="2201125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3023738-6F4E-2D9D-0C6A-BCB7FC8A5B8A}"/>
              </a:ext>
            </a:extLst>
          </p:cNvPr>
          <p:cNvPicPr>
            <a:picLocks noChangeAspect="1"/>
          </p:cNvPicPr>
          <p:nvPr/>
        </p:nvPicPr>
        <p:blipFill>
          <a:blip r:embed="rId3"/>
          <a:stretch>
            <a:fillRect/>
          </a:stretch>
        </p:blipFill>
        <p:spPr>
          <a:xfrm>
            <a:off x="-1" y="4897052"/>
            <a:ext cx="4643261" cy="1550377"/>
          </a:xfrm>
          <a:prstGeom prst="rect">
            <a:avLst/>
          </a:prstGeom>
        </p:spPr>
      </p:pic>
      <p:sp>
        <p:nvSpPr>
          <p:cNvPr id="16" name="Title 1">
            <a:extLst>
              <a:ext uri="{FF2B5EF4-FFF2-40B4-BE49-F238E27FC236}">
                <a16:creationId xmlns:a16="http://schemas.microsoft.com/office/drawing/2014/main" id="{B68E91FE-1E96-9012-B0A7-9E9605A1D060}"/>
              </a:ext>
            </a:extLst>
          </p:cNvPr>
          <p:cNvSpPr>
            <a:spLocks noGrp="1"/>
          </p:cNvSpPr>
          <p:nvPr>
            <p:ph type="ctrTitle"/>
          </p:nvPr>
        </p:nvSpPr>
        <p:spPr/>
        <p:txBody>
          <a:bodyPr>
            <a:normAutofit/>
          </a:bodyPr>
          <a:lstStyle/>
          <a:p>
            <a:r>
              <a:rPr lang="en-US" dirty="0"/>
              <a:t>Ask ANY Question</a:t>
            </a:r>
          </a:p>
        </p:txBody>
      </p:sp>
      <p:pic>
        <p:nvPicPr>
          <p:cNvPr id="19" name="Picture Placeholder 18" descr="A close-up of a person wearing scrubs">
            <a:extLst>
              <a:ext uri="{FF2B5EF4-FFF2-40B4-BE49-F238E27FC236}">
                <a16:creationId xmlns:a16="http://schemas.microsoft.com/office/drawing/2014/main" id="{B92D438B-6D57-86B9-0B77-0CC42EC18FF0}"/>
              </a:ext>
            </a:extLst>
          </p:cNvPr>
          <p:cNvPicPr>
            <a:picLocks noGrp="1" noChangeAspect="1"/>
          </p:cNvPicPr>
          <p:nvPr>
            <p:ph type="pic" sz="quarter" idx="13"/>
          </p:nvPr>
        </p:nvPicPr>
        <p:blipFill>
          <a:blip r:embed="rId4"/>
          <a:srcRect t="163" b="163"/>
          <a:stretch/>
        </p:blipFill>
        <p:spPr/>
      </p:pic>
    </p:spTree>
    <p:extLst>
      <p:ext uri="{BB962C8B-B14F-4D97-AF65-F5344CB8AC3E}">
        <p14:creationId xmlns:p14="http://schemas.microsoft.com/office/powerpoint/2010/main" val="1721841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66CF7-69F4-F432-4747-28EF15528DB9}"/>
              </a:ext>
            </a:extLst>
          </p:cNvPr>
          <p:cNvSpPr>
            <a:spLocks noGrp="1"/>
          </p:cNvSpPr>
          <p:nvPr>
            <p:ph type="ctrTitle"/>
          </p:nvPr>
        </p:nvSpPr>
        <p:spPr/>
        <p:txBody>
          <a:bodyPr/>
          <a:lstStyle/>
          <a:p>
            <a:r>
              <a:rPr lang="en-US" dirty="0" err="1"/>
              <a:t>PRiVATE</a:t>
            </a:r>
            <a:r>
              <a:rPr lang="en-US" dirty="0"/>
              <a:t> DATA STAYS PRIVATE</a:t>
            </a:r>
          </a:p>
        </p:txBody>
      </p:sp>
      <p:sp>
        <p:nvSpPr>
          <p:cNvPr id="3" name="Subtitle 2">
            <a:extLst>
              <a:ext uri="{FF2B5EF4-FFF2-40B4-BE49-F238E27FC236}">
                <a16:creationId xmlns:a16="http://schemas.microsoft.com/office/drawing/2014/main" id="{44082E89-DB15-6D26-7098-DA9792B0B085}"/>
              </a:ext>
            </a:extLst>
          </p:cNvPr>
          <p:cNvSpPr>
            <a:spLocks noGrp="1"/>
          </p:cNvSpPr>
          <p:nvPr>
            <p:ph type="subTitle" idx="1"/>
          </p:nvPr>
        </p:nvSpPr>
        <p:spPr/>
        <p:txBody>
          <a:bodyPr/>
          <a:lstStyle/>
          <a:p>
            <a:r>
              <a:rPr lang="en-US" dirty="0"/>
              <a:t>HIPPA Compliance </a:t>
            </a:r>
          </a:p>
          <a:p>
            <a:r>
              <a:rPr lang="en-US" dirty="0"/>
              <a:t>Ethical Guardrails</a:t>
            </a:r>
          </a:p>
        </p:txBody>
      </p:sp>
      <p:pic>
        <p:nvPicPr>
          <p:cNvPr id="21" name="Picture Placeholder 20" descr="A person in a white coat with a stethoscope around her neck">
            <a:extLst>
              <a:ext uri="{FF2B5EF4-FFF2-40B4-BE49-F238E27FC236}">
                <a16:creationId xmlns:a16="http://schemas.microsoft.com/office/drawing/2014/main" id="{244AC564-6A07-A90A-B027-67CD2423BBD3}"/>
              </a:ext>
            </a:extLst>
          </p:cNvPr>
          <p:cNvPicPr>
            <a:picLocks noGrp="1" noChangeAspect="1"/>
          </p:cNvPicPr>
          <p:nvPr>
            <p:ph type="pic" sz="quarter" idx="13"/>
          </p:nvPr>
        </p:nvPicPr>
        <p:blipFill>
          <a:blip r:embed="rId3"/>
          <a:srcRect t="354" b="354"/>
          <a:stretch/>
        </p:blipFill>
        <p:spPr/>
      </p:pic>
    </p:spTree>
    <p:extLst>
      <p:ext uri="{BB962C8B-B14F-4D97-AF65-F5344CB8AC3E}">
        <p14:creationId xmlns:p14="http://schemas.microsoft.com/office/powerpoint/2010/main" val="1605306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C903843E-1FAB-AFBB-BDC9-440FCC8CFB12}"/>
              </a:ext>
            </a:extLst>
          </p:cNvPr>
          <p:cNvSpPr>
            <a:spLocks noGrp="1"/>
          </p:cNvSpPr>
          <p:nvPr>
            <p:ph type="ctrTitle"/>
          </p:nvPr>
        </p:nvSpPr>
        <p:spPr>
          <a:noFill/>
        </p:spPr>
        <p:txBody>
          <a:bodyPr/>
          <a:lstStyle/>
          <a:p>
            <a:r>
              <a:rPr lang="en-US" dirty="0"/>
              <a:t>Rediscover YOUR DATA</a:t>
            </a:r>
          </a:p>
        </p:txBody>
      </p:sp>
      <p:sp>
        <p:nvSpPr>
          <p:cNvPr id="3" name="Subtitle 2">
            <a:extLst>
              <a:ext uri="{FF2B5EF4-FFF2-40B4-BE49-F238E27FC236}">
                <a16:creationId xmlns:a16="http://schemas.microsoft.com/office/drawing/2014/main" id="{1AAC5A06-7452-9B5D-1221-E23E1173B4AD}"/>
              </a:ext>
            </a:extLst>
          </p:cNvPr>
          <p:cNvSpPr>
            <a:spLocks noGrp="1"/>
          </p:cNvSpPr>
          <p:nvPr>
            <p:ph type="subTitle" idx="1"/>
          </p:nvPr>
        </p:nvSpPr>
        <p:spPr/>
        <p:txBody>
          <a:bodyPr/>
          <a:lstStyle/>
          <a:p>
            <a:r>
              <a:rPr lang="en-US" dirty="0"/>
              <a:t>Keep Private Insights Private</a:t>
            </a:r>
          </a:p>
        </p:txBody>
      </p:sp>
    </p:spTree>
    <p:extLst>
      <p:ext uri="{BB962C8B-B14F-4D97-AF65-F5344CB8AC3E}">
        <p14:creationId xmlns:p14="http://schemas.microsoft.com/office/powerpoint/2010/main" val="435195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9B74A6F-D427-8C76-1FB6-35D9E01A3D1A}"/>
              </a:ext>
            </a:extLst>
          </p:cNvPr>
          <p:cNvPicPr>
            <a:picLocks noChangeAspect="1"/>
          </p:cNvPicPr>
          <p:nvPr/>
        </p:nvPicPr>
        <p:blipFill>
          <a:blip r:embed="rId2"/>
          <a:stretch>
            <a:fillRect/>
          </a:stretch>
        </p:blipFill>
        <p:spPr>
          <a:xfrm>
            <a:off x="0" y="892297"/>
            <a:ext cx="11793596" cy="724001"/>
          </a:xfrm>
          <a:prstGeom prst="rect">
            <a:avLst/>
          </a:prstGeom>
        </p:spPr>
      </p:pic>
      <p:pic>
        <p:nvPicPr>
          <p:cNvPr id="7" name="Picture 6">
            <a:extLst>
              <a:ext uri="{FF2B5EF4-FFF2-40B4-BE49-F238E27FC236}">
                <a16:creationId xmlns:a16="http://schemas.microsoft.com/office/drawing/2014/main" id="{3C9F21DF-2AD4-59D4-4048-C615B04E5FD5}"/>
              </a:ext>
            </a:extLst>
          </p:cNvPr>
          <p:cNvPicPr>
            <a:picLocks noChangeAspect="1"/>
          </p:cNvPicPr>
          <p:nvPr/>
        </p:nvPicPr>
        <p:blipFill>
          <a:blip r:embed="rId3"/>
          <a:stretch>
            <a:fillRect/>
          </a:stretch>
        </p:blipFill>
        <p:spPr>
          <a:xfrm>
            <a:off x="0" y="1775576"/>
            <a:ext cx="11793596" cy="3306848"/>
          </a:xfrm>
          <a:prstGeom prst="rect">
            <a:avLst/>
          </a:prstGeom>
        </p:spPr>
      </p:pic>
    </p:spTree>
    <p:extLst>
      <p:ext uri="{BB962C8B-B14F-4D97-AF65-F5344CB8AC3E}">
        <p14:creationId xmlns:p14="http://schemas.microsoft.com/office/powerpoint/2010/main" val="843755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928F59-1098-0BD5-F72E-BB348396013F}"/>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F988A8E4-55D8-3FC1-EC8F-7C20459CD414}"/>
              </a:ext>
            </a:extLst>
          </p:cNvPr>
          <p:cNvPicPr>
            <a:picLocks noChangeAspect="1"/>
          </p:cNvPicPr>
          <p:nvPr/>
        </p:nvPicPr>
        <p:blipFill>
          <a:blip r:embed="rId2"/>
          <a:stretch>
            <a:fillRect/>
          </a:stretch>
        </p:blipFill>
        <p:spPr>
          <a:xfrm>
            <a:off x="0" y="984798"/>
            <a:ext cx="12192000" cy="870196"/>
          </a:xfrm>
          <a:prstGeom prst="rect">
            <a:avLst/>
          </a:prstGeom>
        </p:spPr>
      </p:pic>
      <p:pic>
        <p:nvPicPr>
          <p:cNvPr id="8" name="Picture 7">
            <a:extLst>
              <a:ext uri="{FF2B5EF4-FFF2-40B4-BE49-F238E27FC236}">
                <a16:creationId xmlns:a16="http://schemas.microsoft.com/office/drawing/2014/main" id="{0EDF3138-C5F0-8604-5C7E-389A9ED1D53D}"/>
              </a:ext>
            </a:extLst>
          </p:cNvPr>
          <p:cNvPicPr>
            <a:picLocks noChangeAspect="1"/>
          </p:cNvPicPr>
          <p:nvPr/>
        </p:nvPicPr>
        <p:blipFill>
          <a:blip r:embed="rId3"/>
          <a:stretch>
            <a:fillRect/>
          </a:stretch>
        </p:blipFill>
        <p:spPr>
          <a:xfrm>
            <a:off x="0" y="2108108"/>
            <a:ext cx="11965070" cy="2641784"/>
          </a:xfrm>
          <a:prstGeom prst="rect">
            <a:avLst/>
          </a:prstGeom>
        </p:spPr>
      </p:pic>
      <p:pic>
        <p:nvPicPr>
          <p:cNvPr id="10" name="Picture 9">
            <a:extLst>
              <a:ext uri="{FF2B5EF4-FFF2-40B4-BE49-F238E27FC236}">
                <a16:creationId xmlns:a16="http://schemas.microsoft.com/office/drawing/2014/main" id="{21340D8B-B051-690E-3129-328B8A1598D5}"/>
              </a:ext>
            </a:extLst>
          </p:cNvPr>
          <p:cNvPicPr>
            <a:picLocks noChangeAspect="1"/>
          </p:cNvPicPr>
          <p:nvPr/>
        </p:nvPicPr>
        <p:blipFill>
          <a:blip r:embed="rId4"/>
          <a:stretch>
            <a:fillRect/>
          </a:stretch>
        </p:blipFill>
        <p:spPr>
          <a:xfrm>
            <a:off x="0" y="4912854"/>
            <a:ext cx="11758411" cy="1570781"/>
          </a:xfrm>
          <a:prstGeom prst="rect">
            <a:avLst/>
          </a:prstGeom>
        </p:spPr>
      </p:pic>
    </p:spTree>
    <p:extLst>
      <p:ext uri="{BB962C8B-B14F-4D97-AF65-F5344CB8AC3E}">
        <p14:creationId xmlns:p14="http://schemas.microsoft.com/office/powerpoint/2010/main" val="37202990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0BCBC-0C54-F54D-8893-9586DE4D7FEB}"/>
              </a:ext>
            </a:extLst>
          </p:cNvPr>
          <p:cNvSpPr>
            <a:spLocks noGrp="1"/>
          </p:cNvSpPr>
          <p:nvPr>
            <p:ph type="title"/>
          </p:nvPr>
        </p:nvSpPr>
        <p:spPr>
          <a:xfrm>
            <a:off x="581192" y="702156"/>
            <a:ext cx="11029616" cy="598610"/>
          </a:xfrm>
        </p:spPr>
        <p:txBody>
          <a:bodyPr/>
          <a:lstStyle/>
          <a:p>
            <a:r>
              <a:rPr lang="en-US" dirty="0"/>
              <a:t>For Public Health Officials</a:t>
            </a:r>
          </a:p>
        </p:txBody>
      </p:sp>
      <p:sp>
        <p:nvSpPr>
          <p:cNvPr id="10" name="TextBox 9">
            <a:extLst>
              <a:ext uri="{FF2B5EF4-FFF2-40B4-BE49-F238E27FC236}">
                <a16:creationId xmlns:a16="http://schemas.microsoft.com/office/drawing/2014/main" id="{25D703B3-73C4-FE88-E43E-9D61760EC485}"/>
              </a:ext>
            </a:extLst>
          </p:cNvPr>
          <p:cNvSpPr txBox="1"/>
          <p:nvPr/>
        </p:nvSpPr>
        <p:spPr>
          <a:xfrm>
            <a:off x="491040" y="1918952"/>
            <a:ext cx="10829490" cy="2308324"/>
          </a:xfrm>
          <a:prstGeom prst="rect">
            <a:avLst/>
          </a:prstGeom>
          <a:noFill/>
        </p:spPr>
        <p:txBody>
          <a:bodyPr wrap="square" rtlCol="0">
            <a:spAutoFit/>
          </a:bodyPr>
          <a:lstStyle/>
          <a:p>
            <a:r>
              <a:rPr lang="en-US" sz="2400" dirty="0"/>
              <a:t>A private LLM empowers public health officials and researchers by revealing emerging trends and patterns in population health while maintaining strict data security. By identifying risks such as rising disease incidence, health inequities, or community-level vulnerabilities, it enables earlier intervention and smarter allocation of resources. This insight helps guide evidence-based policy, research priorities, and targeted programs that improve outcomes and protect communities.</a:t>
            </a:r>
          </a:p>
        </p:txBody>
      </p:sp>
    </p:spTree>
    <p:extLst>
      <p:ext uri="{BB962C8B-B14F-4D97-AF65-F5344CB8AC3E}">
        <p14:creationId xmlns:p14="http://schemas.microsoft.com/office/powerpoint/2010/main" val="29672593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9AD42F-C052-6817-442A-05097807F5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7D88FA-AC4E-F9EA-A201-3A521664FECE}"/>
              </a:ext>
            </a:extLst>
          </p:cNvPr>
          <p:cNvSpPr>
            <a:spLocks noGrp="1"/>
          </p:cNvSpPr>
          <p:nvPr>
            <p:ph type="title"/>
          </p:nvPr>
        </p:nvSpPr>
        <p:spPr>
          <a:xfrm>
            <a:off x="581192" y="702156"/>
            <a:ext cx="11029616" cy="598610"/>
          </a:xfrm>
        </p:spPr>
        <p:txBody>
          <a:bodyPr/>
          <a:lstStyle/>
          <a:p>
            <a:r>
              <a:rPr lang="en-US" dirty="0"/>
              <a:t>For Physicians</a:t>
            </a:r>
          </a:p>
        </p:txBody>
      </p:sp>
      <p:sp>
        <p:nvSpPr>
          <p:cNvPr id="10" name="TextBox 9">
            <a:extLst>
              <a:ext uri="{FF2B5EF4-FFF2-40B4-BE49-F238E27FC236}">
                <a16:creationId xmlns:a16="http://schemas.microsoft.com/office/drawing/2014/main" id="{09EBA145-9D06-5ED3-A1B6-C765C8CDA1B0}"/>
              </a:ext>
            </a:extLst>
          </p:cNvPr>
          <p:cNvSpPr txBox="1"/>
          <p:nvPr/>
        </p:nvSpPr>
        <p:spPr>
          <a:xfrm>
            <a:off x="491040" y="1918952"/>
            <a:ext cx="10829490" cy="2308324"/>
          </a:xfrm>
          <a:prstGeom prst="rect">
            <a:avLst/>
          </a:prstGeom>
          <a:noFill/>
        </p:spPr>
        <p:txBody>
          <a:bodyPr wrap="square" rtlCol="0">
            <a:spAutoFit/>
          </a:bodyPr>
          <a:lstStyle/>
          <a:p>
            <a:r>
              <a:rPr lang="en-US" sz="2400" dirty="0"/>
              <a:t>A private LLM helps physicians uncover gaps in care and risk-stratify patients across their entire panel while keeping sensitive health data secure. By highlighting which patients are at greatest risk or missing essential preventive services, it enables proactive outreach and timely intervention. This intelligence supports better clinical decision-making, improves outcomes across the patient population, and strengthens continuity of care.</a:t>
            </a:r>
          </a:p>
        </p:txBody>
      </p:sp>
    </p:spTree>
    <p:extLst>
      <p:ext uri="{BB962C8B-B14F-4D97-AF65-F5344CB8AC3E}">
        <p14:creationId xmlns:p14="http://schemas.microsoft.com/office/powerpoint/2010/main" val="2046970681"/>
      </p:ext>
    </p:extLst>
  </p:cSld>
  <p:clrMapOvr>
    <a:masterClrMapping/>
  </p:clrMapOvr>
</p:sld>
</file>

<file path=ppt/theme/theme1.xml><?xml version="1.0" encoding="utf-8"?>
<a:theme xmlns:a="http://schemas.openxmlformats.org/drawingml/2006/main" name="DividendVTI">
  <a:themeElements>
    <a:clrScheme name="DividendVTI">
      <a:dk1>
        <a:sysClr val="windowText" lastClr="000000"/>
      </a:dk1>
      <a:lt1>
        <a:sysClr val="window" lastClr="FFFFFF"/>
      </a:lt1>
      <a:dk2>
        <a:srgbClr val="3D3D3D"/>
      </a:dk2>
      <a:lt2>
        <a:srgbClr val="EBEBEB"/>
      </a:lt2>
      <a:accent1>
        <a:srgbClr val="ED8428"/>
      </a:accent1>
      <a:accent2>
        <a:srgbClr val="E6C46D"/>
      </a:accent2>
      <a:accent3>
        <a:srgbClr val="537685"/>
      </a:accent3>
      <a:accent4>
        <a:srgbClr val="969FA7"/>
      </a:accent4>
      <a:accent5>
        <a:srgbClr val="A9C37C"/>
      </a:accent5>
      <a:accent6>
        <a:srgbClr val="5A8071"/>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A00B2AC-C335-4100-B8B3-2D9F49A72906}">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0037C456-A6DA-4DEE-A3FB-4EC3058FD0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9D1F84C-D1FD-4B1B-9CFD-8E0D96AC4DF2}">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{9D42D6F2-BD9E-4E04-9F68-88ECC5840546}TF44327b14-72fa-4a42-8e82-8afcf10927fa9096c001_win32-283260f3ca19</Template>
  <TotalTime>6210</TotalTime>
  <Words>413</Words>
  <Application>Microsoft Office PowerPoint</Application>
  <PresentationFormat>Widescreen</PresentationFormat>
  <Paragraphs>30</Paragraphs>
  <Slides>12</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Gill Sans MT</vt:lpstr>
      <vt:lpstr>Wingdings 2</vt:lpstr>
      <vt:lpstr>DividendVTI</vt:lpstr>
      <vt:lpstr>Intelligent Health  - Lets Chat </vt:lpstr>
      <vt:lpstr>Agenda </vt:lpstr>
      <vt:lpstr>Ask ANY Question</vt:lpstr>
      <vt:lpstr>PRiVATE DATA STAYS PRIVATE</vt:lpstr>
      <vt:lpstr>Rediscover YOUR DATA</vt:lpstr>
      <vt:lpstr>PowerPoint Presentation</vt:lpstr>
      <vt:lpstr>PowerPoint Presentation</vt:lpstr>
      <vt:lpstr>For Public Health Officials</vt:lpstr>
      <vt:lpstr>For Physicians</vt:lpstr>
      <vt:lpstr>For THE COMMUNITY</vt:lpstr>
      <vt:lpstr>For DATA Scientists</vt:lpstr>
      <vt:lpstr>For REGIONAL HEALTH Organizations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Joseph Eberle</dc:creator>
  <cp:lastModifiedBy>Joseph Eberle</cp:lastModifiedBy>
  <cp:revision>1</cp:revision>
  <dcterms:created xsi:type="dcterms:W3CDTF">2025-09-12T18:05:54Z</dcterms:created>
  <dcterms:modified xsi:type="dcterms:W3CDTF">2025-09-17T01:36:53Z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